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5"/>
  </p:normalViewPr>
  <p:slideViewPr>
    <p:cSldViewPr snapToGrid="0" snapToObjects="1">
      <p:cViewPr varScale="1">
        <p:scale>
          <a:sx n="117" d="100"/>
          <a:sy n="117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C9AA5-3ABC-3B49-AC8A-5BE95E82579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C28DD-C2E4-E646-BA20-553A1D96D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3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1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3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0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9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87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33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9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FD817-42F6-0A47-81F5-A1F39B944EB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382AE-2EE1-EF44-9CEC-DC00F88A1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tiff"/><Relationship Id="rId1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8" Type="http://schemas.openxmlformats.org/officeDocument/2006/relationships/image" Target="../media/image29.tiff"/><Relationship Id="rId9" Type="http://schemas.openxmlformats.org/officeDocument/2006/relationships/image" Target="../media/image30.tiff"/><Relationship Id="rId10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6" Type="http://schemas.openxmlformats.org/officeDocument/2006/relationships/image" Target="../media/image42.tiff"/><Relationship Id="rId7" Type="http://schemas.openxmlformats.org/officeDocument/2006/relationships/image" Target="../media/image43.tiff"/><Relationship Id="rId8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6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Image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24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Representing Digital Images</a:t>
            </a:r>
          </a:p>
        </p:txBody>
      </p:sp>
      <p:sp>
        <p:nvSpPr>
          <p:cNvPr id="129028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ffectLst/>
              </a:rPr>
              <a:t>The representation of an M</a:t>
            </a:r>
            <a:r>
              <a:rPr lang="en-US" altLang="x-none">
                <a:effectLst/>
                <a:ea typeface="Tahoma" charset="0"/>
                <a:cs typeface="Tahoma" charset="0"/>
              </a:rPr>
              <a:t>×N numerical array as</a:t>
            </a:r>
          </a:p>
          <a:p>
            <a:endParaRPr lang="en-US" altLang="x-none">
              <a:ea typeface="Tahoma" charset="0"/>
              <a:cs typeface="Tahoma" charset="0"/>
            </a:endParaRPr>
          </a:p>
          <a:p>
            <a:pPr>
              <a:buFont typeface="Arial" charset="0"/>
              <a:buNone/>
            </a:pPr>
            <a:r>
              <a:rPr lang="en-US" altLang="x-none">
                <a:ea typeface="Tahoma" charset="0"/>
                <a:cs typeface="Tahoma" charset="0"/>
              </a:rPr>
              <a:t>   </a:t>
            </a:r>
          </a:p>
        </p:txBody>
      </p:sp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3659189" y="3035301"/>
          <a:ext cx="4751387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3" imgW="2082600" imgH="939600" progId="Equation.DSMT4">
                  <p:embed/>
                </p:oleObj>
              </mc:Choice>
              <mc:Fallback>
                <p:oleObj name="Equation" r:id="rId3" imgW="208260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9" y="3035301"/>
                        <a:ext cx="4751387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33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Representing Digital Images</a:t>
            </a:r>
          </a:p>
        </p:txBody>
      </p:sp>
      <p:sp>
        <p:nvSpPr>
          <p:cNvPr id="131076" name="Rectangle 4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a typeface="Tahoma" charset="0"/>
                <a:cs typeface="Tahoma" charset="0"/>
              </a:rPr>
              <a:t> Discrete intensity interval [0, L-1], L=2</a:t>
            </a:r>
            <a:r>
              <a:rPr lang="en-US" altLang="x-none" baseline="30000">
                <a:ea typeface="Tahoma" charset="0"/>
                <a:cs typeface="Tahoma" charset="0"/>
              </a:rPr>
              <a:t>k</a:t>
            </a:r>
          </a:p>
          <a:p>
            <a:endParaRPr lang="en-US" altLang="x-none" baseline="30000">
              <a:ea typeface="Tahoma" charset="0"/>
              <a:cs typeface="Tahoma" charset="0"/>
            </a:endParaRPr>
          </a:p>
          <a:p>
            <a:r>
              <a:rPr lang="en-US" altLang="x-none">
                <a:ea typeface="Tahoma" charset="0"/>
                <a:cs typeface="Tahoma" charset="0"/>
              </a:rPr>
              <a:t> The number b of bits required to store a M × N digitized image </a:t>
            </a:r>
          </a:p>
          <a:p>
            <a:pPr>
              <a:buFont typeface="Arial" charset="0"/>
              <a:buNone/>
            </a:pPr>
            <a:endParaRPr lang="en-US" altLang="x-none">
              <a:ea typeface="Tahoma" charset="0"/>
              <a:cs typeface="Tahoma" charset="0"/>
            </a:endParaRPr>
          </a:p>
          <a:p>
            <a:pPr>
              <a:buFont typeface="Arial" charset="0"/>
              <a:buNone/>
            </a:pPr>
            <a:r>
              <a:rPr lang="en-US" altLang="x-none">
                <a:ea typeface="Tahoma" charset="0"/>
                <a:cs typeface="Tahoma" charset="0"/>
              </a:rPr>
              <a:t>    b = M × N × k </a:t>
            </a:r>
          </a:p>
        </p:txBody>
      </p:sp>
    </p:spTree>
    <p:extLst>
      <p:ext uri="{BB962C8B-B14F-4D97-AF65-F5344CB8AC3E}">
        <p14:creationId xmlns:p14="http://schemas.microsoft.com/office/powerpoint/2010/main" val="19060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Representing Digital Images</a:t>
            </a:r>
          </a:p>
        </p:txBody>
      </p:sp>
      <p:pic>
        <p:nvPicPr>
          <p:cNvPr id="132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1690688"/>
            <a:ext cx="8701087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54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x-none"/>
              <a:t>Weeks 1 &amp;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A2A66-D7FE-0941-A09F-DE7FD1D27850}" type="slidenum">
              <a:rPr lang="en-US" altLang="x-none"/>
              <a:pPr/>
              <a:t>13</a:t>
            </a:fld>
            <a:endParaRPr lang="en-US" altLang="x-none"/>
          </a:p>
        </p:txBody>
      </p:sp>
      <p:sp>
        <p:nvSpPr>
          <p:cNvPr id="1331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Spatial and Intensity Resolution</a:t>
            </a:r>
          </a:p>
        </p:txBody>
      </p:sp>
      <p:sp>
        <p:nvSpPr>
          <p:cNvPr id="13312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ffectLst/>
              </a:rPr>
              <a:t>Spatial resolution</a:t>
            </a:r>
          </a:p>
          <a:p>
            <a:pPr>
              <a:buFont typeface="Arial" charset="0"/>
              <a:buNone/>
            </a:pPr>
            <a:r>
              <a:rPr lang="en-US" altLang="x-none" sz="2400"/>
              <a:t>   </a:t>
            </a:r>
            <a:r>
              <a:rPr lang="en-US" altLang="x-none" sz="2400">
                <a:ea typeface="Tahoma" charset="0"/>
                <a:cs typeface="Tahoma" charset="0"/>
              </a:rPr>
              <a:t>— A measure of the smallest discernible detail in an image</a:t>
            </a:r>
          </a:p>
          <a:p>
            <a:pPr>
              <a:buFont typeface="Arial" charset="0"/>
              <a:buNone/>
            </a:pPr>
            <a:r>
              <a:rPr lang="en-US" altLang="x-none" sz="2400">
                <a:ea typeface="Tahoma" charset="0"/>
                <a:cs typeface="Tahoma" charset="0"/>
              </a:rPr>
              <a:t>   — stated with </a:t>
            </a:r>
            <a:r>
              <a:rPr lang="en-US" altLang="x-none" sz="2400" i="1">
                <a:ea typeface="Tahoma" charset="0"/>
                <a:cs typeface="Tahoma" charset="0"/>
              </a:rPr>
              <a:t>line pairs per unit distance, dots (pixels) per unit distance, dots per inch (dpi)</a:t>
            </a:r>
          </a:p>
          <a:p>
            <a:pPr>
              <a:buFont typeface="Arial" charset="0"/>
              <a:buNone/>
            </a:pPr>
            <a:endParaRPr lang="en-US" altLang="x-none" sz="2400" i="1">
              <a:ea typeface="Tahoma" charset="0"/>
              <a:cs typeface="Tahoma" charset="0"/>
            </a:endParaRPr>
          </a:p>
          <a:p>
            <a:r>
              <a:rPr lang="en-US" altLang="x-none">
                <a:effectLst/>
              </a:rPr>
              <a:t>Intensity resolution</a:t>
            </a:r>
          </a:p>
          <a:p>
            <a:pPr>
              <a:buFont typeface="Arial" charset="0"/>
              <a:buNone/>
            </a:pPr>
            <a:r>
              <a:rPr lang="en-US" altLang="x-none" sz="2400"/>
              <a:t>   </a:t>
            </a:r>
            <a:r>
              <a:rPr lang="en-US" altLang="x-none" sz="2400">
                <a:ea typeface="Tahoma" charset="0"/>
                <a:cs typeface="Tahoma" charset="0"/>
              </a:rPr>
              <a:t>— The smallest discernible change in intensity level</a:t>
            </a:r>
          </a:p>
          <a:p>
            <a:pPr>
              <a:buFont typeface="Arial" charset="0"/>
              <a:buNone/>
            </a:pPr>
            <a:r>
              <a:rPr lang="en-US" altLang="x-none" sz="2400">
                <a:ea typeface="Tahoma" charset="0"/>
                <a:cs typeface="Tahoma" charset="0"/>
              </a:rPr>
              <a:t>   — stated with </a:t>
            </a:r>
            <a:r>
              <a:rPr lang="en-US" altLang="x-none" sz="2400" i="1">
                <a:ea typeface="Tahoma" charset="0"/>
                <a:cs typeface="Tahoma" charset="0"/>
              </a:rPr>
              <a:t>8 bits, 12 bits, 16 bits, etc.</a:t>
            </a:r>
          </a:p>
          <a:p>
            <a:pPr>
              <a:buFont typeface="Arial" charset="0"/>
              <a:buNone/>
            </a:pPr>
            <a:endParaRPr lang="en-US" altLang="x-none" sz="2400" i="1">
              <a:ea typeface="Tahoma" charset="0"/>
              <a:cs typeface="Tahoma" charset="0"/>
            </a:endParaRPr>
          </a:p>
        </p:txBody>
      </p:sp>
      <p:pic>
        <p:nvPicPr>
          <p:cNvPr id="133124" name="Picture 4" descr="nmt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6115050"/>
            <a:ext cx="23812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x-none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EFB7-36E3-F54E-BA66-EA423E09D519}" type="slidenum">
              <a:rPr lang="en-US" altLang="x-none"/>
              <a:pPr/>
              <a:t>14</a:t>
            </a:fld>
            <a:endParaRPr lang="en-US" altLang="x-none"/>
          </a:p>
        </p:txBody>
      </p:sp>
      <p:sp>
        <p:nvSpPr>
          <p:cNvPr id="134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25625" y="-185738"/>
            <a:ext cx="8540750" cy="1143001"/>
          </a:xfrm>
        </p:spPr>
        <p:txBody>
          <a:bodyPr/>
          <a:lstStyle/>
          <a:p>
            <a:r>
              <a:rPr lang="en-US" altLang="x-none" sz="3200"/>
              <a:t>Spatial and Intensity Resolution</a:t>
            </a:r>
          </a:p>
        </p:txBody>
      </p:sp>
      <p:pic>
        <p:nvPicPr>
          <p:cNvPr id="134148" name="Picture 4" descr="nmt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6115050"/>
            <a:ext cx="23812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6" y="1342571"/>
            <a:ext cx="2540000" cy="2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58" y="1364343"/>
            <a:ext cx="2540000" cy="25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828" y="1364343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5598" y="1320347"/>
            <a:ext cx="2540000" cy="2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81400" y="4455698"/>
            <a:ext cx="7097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s-IS" dirty="0">
                <a:latin typeface="Helvetica" charset="0"/>
              </a:rPr>
              <a:t>200x200 100x100 50x50 25x25</a:t>
            </a:r>
            <a:endParaRPr lang="is-I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x-none"/>
              <a:t>Weeks 1 &amp; 2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1EFB7-36E3-F54E-BA66-EA423E09D519}" type="slidenum">
              <a:rPr lang="en-US" altLang="x-none"/>
              <a:pPr/>
              <a:t>15</a:t>
            </a:fld>
            <a:endParaRPr lang="en-US" altLang="x-none"/>
          </a:p>
        </p:txBody>
      </p:sp>
      <p:sp>
        <p:nvSpPr>
          <p:cNvPr id="134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25625" y="-185738"/>
            <a:ext cx="8540750" cy="1143001"/>
          </a:xfrm>
        </p:spPr>
        <p:txBody>
          <a:bodyPr/>
          <a:lstStyle/>
          <a:p>
            <a:r>
              <a:rPr lang="en-US" altLang="x-none" sz="3200"/>
              <a:t>Spatial and Intensity Resolution</a:t>
            </a:r>
          </a:p>
        </p:txBody>
      </p:sp>
      <p:pic>
        <p:nvPicPr>
          <p:cNvPr id="134148" name="Picture 4" descr="nmt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6115050"/>
            <a:ext cx="23812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715000"/>
            <a:ext cx="6484938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4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642938"/>
            <a:ext cx="4302125" cy="55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52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25625" y="-185738"/>
            <a:ext cx="8540750" cy="1143001"/>
          </a:xfrm>
        </p:spPr>
        <p:txBody>
          <a:bodyPr/>
          <a:lstStyle/>
          <a:p>
            <a:r>
              <a:rPr lang="en-US" altLang="x-none" sz="3200"/>
              <a:t>Spatial and Intensity Resolution</a:t>
            </a:r>
          </a:p>
        </p:txBody>
      </p:sp>
      <p:pic>
        <p:nvPicPr>
          <p:cNvPr id="1351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65226"/>
            <a:ext cx="4638038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13" y="1165226"/>
            <a:ext cx="4640368" cy="448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为什么需要数字图像处理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311371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charset="0"/>
              </a:rPr>
              <a:t>Acquire an image</a:t>
            </a:r>
          </a:p>
          <a:p>
            <a:r>
              <a:rPr lang="en-US" dirty="0">
                <a:latin typeface="Helvetica" charset="0"/>
              </a:rPr>
              <a:t>– Correct aperture and color balance</a:t>
            </a:r>
          </a:p>
          <a:p>
            <a:r>
              <a:rPr lang="en-US" dirty="0">
                <a:latin typeface="Helvetica" charset="0"/>
              </a:rPr>
              <a:t>– Reconstruct image from projections</a:t>
            </a:r>
          </a:p>
          <a:p>
            <a:r>
              <a:rPr lang="en-US" dirty="0">
                <a:solidFill>
                  <a:srgbClr val="A0241A"/>
                </a:solidFill>
                <a:latin typeface="Helvetica" charset="0"/>
              </a:rPr>
              <a:t>n </a:t>
            </a:r>
            <a:r>
              <a:rPr lang="en-US" dirty="0">
                <a:latin typeface="Helvetica" charset="0"/>
              </a:rPr>
              <a:t>Prepare for display or printing</a:t>
            </a:r>
          </a:p>
          <a:p>
            <a:r>
              <a:rPr lang="en-US" dirty="0">
                <a:latin typeface="Helvetica" charset="0"/>
              </a:rPr>
              <a:t>– Adjust image size</a:t>
            </a:r>
          </a:p>
          <a:p>
            <a:r>
              <a:rPr lang="en-US" dirty="0">
                <a:latin typeface="Helvetica" charset="0"/>
              </a:rPr>
              <a:t>– Color mapping, gamma-correction, </a:t>
            </a:r>
            <a:r>
              <a:rPr lang="en-US" dirty="0" err="1">
                <a:latin typeface="Helvetica" charset="0"/>
              </a:rPr>
              <a:t>halftoning</a:t>
            </a:r>
            <a:endParaRPr lang="en-US" dirty="0">
              <a:latin typeface="Helvetica" charset="0"/>
            </a:endParaRPr>
          </a:p>
          <a:p>
            <a:r>
              <a:rPr lang="en-US" dirty="0">
                <a:solidFill>
                  <a:srgbClr val="A0241A"/>
                </a:solidFill>
                <a:latin typeface="Helvetica" charset="0"/>
              </a:rPr>
              <a:t>n </a:t>
            </a:r>
            <a:r>
              <a:rPr lang="en-US" dirty="0">
                <a:latin typeface="Helvetica" charset="0"/>
              </a:rPr>
              <a:t>Facilitate picture storage and transmission</a:t>
            </a:r>
          </a:p>
          <a:p>
            <a:r>
              <a:rPr lang="en-US" dirty="0">
                <a:latin typeface="Helvetica" charset="0"/>
              </a:rPr>
              <a:t>– Efficiently store an image in a digital camera</a:t>
            </a:r>
          </a:p>
          <a:p>
            <a:r>
              <a:rPr lang="en-US" dirty="0">
                <a:latin typeface="Helvetica" charset="0"/>
              </a:rPr>
              <a:t>– Send an image from space</a:t>
            </a:r>
          </a:p>
          <a:p>
            <a:r>
              <a:rPr lang="en-US" dirty="0">
                <a:solidFill>
                  <a:srgbClr val="A0241A"/>
                </a:solidFill>
                <a:latin typeface="Helvetica" charset="0"/>
              </a:rPr>
              <a:t>n </a:t>
            </a:r>
            <a:r>
              <a:rPr lang="en-US" dirty="0">
                <a:latin typeface="Helvetica" charset="0"/>
              </a:rPr>
              <a:t>Enhance and restore images</a:t>
            </a:r>
          </a:p>
          <a:p>
            <a:r>
              <a:rPr lang="en-US" dirty="0">
                <a:latin typeface="Helvetica" charset="0"/>
              </a:rPr>
              <a:t>– Touch up personal photos</a:t>
            </a:r>
          </a:p>
          <a:p>
            <a:r>
              <a:rPr lang="en-US" dirty="0">
                <a:latin typeface="Helvetica" charset="0"/>
              </a:rPr>
              <a:t>– Color enhancement for security screening</a:t>
            </a:r>
          </a:p>
          <a:p>
            <a:r>
              <a:rPr lang="en-US" dirty="0">
                <a:solidFill>
                  <a:srgbClr val="A0241A"/>
                </a:solidFill>
                <a:latin typeface="Helvetica" charset="0"/>
              </a:rPr>
              <a:t>n </a:t>
            </a:r>
            <a:r>
              <a:rPr lang="en-US" dirty="0">
                <a:latin typeface="Helvetica" charset="0"/>
              </a:rPr>
              <a:t>Extract information from images</a:t>
            </a:r>
          </a:p>
          <a:p>
            <a:r>
              <a:rPr lang="en-US" dirty="0">
                <a:latin typeface="Helvetica" charset="0"/>
              </a:rPr>
              <a:t>– Read 2-d bar codes</a:t>
            </a:r>
          </a:p>
          <a:p>
            <a:r>
              <a:rPr lang="en-US" dirty="0">
                <a:latin typeface="Helvetica" charset="0"/>
              </a:rPr>
              <a:t>– Character recognition</a:t>
            </a:r>
          </a:p>
          <a:p>
            <a:r>
              <a:rPr lang="en-US" dirty="0">
                <a:latin typeface="Helvetica" charset="0"/>
              </a:rPr>
              <a:t>– Depth estimation</a:t>
            </a:r>
          </a:p>
          <a:p>
            <a:r>
              <a:rPr lang="en-US" dirty="0">
                <a:solidFill>
                  <a:srgbClr val="A0241A"/>
                </a:solidFill>
                <a:latin typeface="Helvetica" charset="0"/>
              </a:rPr>
              <a:t>n </a:t>
            </a:r>
            <a:r>
              <a:rPr lang="en-US" dirty="0">
                <a:latin typeface="Helvetica" charset="0"/>
              </a:rPr>
              <a:t>Many more ... image processing is ubiquitous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25" y="1178913"/>
            <a:ext cx="767961" cy="739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206" y="1084637"/>
            <a:ext cx="1112251" cy="833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456" y="2020789"/>
            <a:ext cx="826498" cy="711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68" y="2077301"/>
            <a:ext cx="691762" cy="42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0206" y="2081457"/>
            <a:ext cx="1301829" cy="1113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839" y="3081078"/>
            <a:ext cx="938366" cy="750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2924" y="3081078"/>
            <a:ext cx="667282" cy="10042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448" y="3369333"/>
            <a:ext cx="1025238" cy="9248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3108" y="4610747"/>
            <a:ext cx="792730" cy="6114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6565" y="4498527"/>
            <a:ext cx="646102" cy="7236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121" y="5121917"/>
            <a:ext cx="1143912" cy="85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7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25298"/>
            <a:ext cx="9731829" cy="3445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7" y="3782458"/>
            <a:ext cx="9731829" cy="287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39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71" y="1020536"/>
            <a:ext cx="76200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314" y="3194957"/>
            <a:ext cx="762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1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Introduction to the course</a:t>
            </a:r>
          </a:p>
        </p:txBody>
      </p:sp>
      <p:sp>
        <p:nvSpPr>
          <p:cNvPr id="7168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 Grading </a:t>
            </a:r>
          </a:p>
          <a:p>
            <a:pPr lvl="1"/>
            <a:r>
              <a:rPr lang="en-US" altLang="x-none" dirty="0"/>
              <a:t>Article Reading and Presentation: 15% </a:t>
            </a:r>
          </a:p>
          <a:p>
            <a:pPr lvl="1"/>
            <a:r>
              <a:rPr lang="en-US" altLang="x-none" dirty="0"/>
              <a:t>Homework: 20% </a:t>
            </a:r>
          </a:p>
          <a:p>
            <a:pPr lvl="1"/>
            <a:r>
              <a:rPr lang="en-US" altLang="x-none" dirty="0"/>
              <a:t>Exam: 15% </a:t>
            </a:r>
          </a:p>
          <a:p>
            <a:pPr lvl="1"/>
            <a:r>
              <a:rPr lang="en-US" altLang="x-none" dirty="0"/>
              <a:t>Project: 50% </a:t>
            </a:r>
          </a:p>
          <a:p>
            <a:pPr lvl="1"/>
            <a:r>
              <a:rPr lang="en-US" altLang="x-none" dirty="0"/>
              <a:t>Total: 100% </a:t>
            </a:r>
          </a:p>
          <a:p>
            <a:pPr lvl="1"/>
            <a:r>
              <a:rPr lang="en-US" altLang="x-none" b="1" dirty="0"/>
              <a:t>Extra Credits: 50%</a:t>
            </a:r>
            <a:r>
              <a:rPr lang="en-US" altLang="x-none" dirty="0"/>
              <a:t>. If the method and experimental results of your project achieve the state of the art, you will earn the extra 50% credits.</a:t>
            </a:r>
            <a:r>
              <a:rPr lang="en-US" altLang="x-none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17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143"/>
            <a:ext cx="1601072" cy="2373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63" y="364671"/>
            <a:ext cx="1720922" cy="2188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611" y="609032"/>
            <a:ext cx="1623903" cy="1943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066" y="539079"/>
            <a:ext cx="1483505" cy="2083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773" y="539079"/>
            <a:ext cx="1631827" cy="2008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942" y="3502476"/>
            <a:ext cx="3820886" cy="2865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965" y="3657417"/>
            <a:ext cx="4045857" cy="27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5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683" y="0"/>
            <a:ext cx="5450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3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46050"/>
            <a:ext cx="120523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72" y="558800"/>
            <a:ext cx="2540000" cy="254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4076" y="3374964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b="1">
                <a:latin typeface="Helvetica" charset="0"/>
              </a:rPr>
              <a:t>R</a:t>
            </a:r>
            <a:r>
              <a:rPr lang="mr-IN" b="1" dirty="0">
                <a:latin typeface="Helvetica" charset="0"/>
              </a:rPr>
              <a:t>[</a:t>
            </a:r>
            <a:r>
              <a:rPr lang="mr-IN" b="1" dirty="0" err="1">
                <a:latin typeface="Helvetica" charset="0"/>
              </a:rPr>
              <a:t>x,y</a:t>
            </a:r>
            <a:r>
              <a:rPr lang="mr-IN" b="1" dirty="0">
                <a:latin typeface="Helvetica" charset="0"/>
              </a:rPr>
              <a:t>] = </a:t>
            </a:r>
            <a:r>
              <a:rPr lang="mr-IN" b="1" dirty="0" err="1">
                <a:latin typeface="Helvetica" charset="0"/>
              </a:rPr>
              <a:t>G</a:t>
            </a:r>
            <a:r>
              <a:rPr lang="mr-IN" b="1" dirty="0">
                <a:latin typeface="Helvetica" charset="0"/>
              </a:rPr>
              <a:t>[</a:t>
            </a:r>
            <a:r>
              <a:rPr lang="mr-IN" b="1" dirty="0" err="1">
                <a:latin typeface="Helvetica" charset="0"/>
              </a:rPr>
              <a:t>x,y</a:t>
            </a:r>
            <a:r>
              <a:rPr lang="mr-IN" b="1" dirty="0">
                <a:latin typeface="Helvetica" charset="0"/>
              </a:rPr>
              <a:t>] = </a:t>
            </a:r>
            <a:r>
              <a:rPr lang="mr-IN" b="1" dirty="0" err="1">
                <a:latin typeface="Helvetica" charset="0"/>
              </a:rPr>
              <a:t>B</a:t>
            </a:r>
            <a:r>
              <a:rPr lang="mr-IN" b="1" dirty="0">
                <a:latin typeface="Helvetica" charset="0"/>
              </a:rPr>
              <a:t>[</a:t>
            </a:r>
            <a:r>
              <a:rPr lang="mr-IN" b="1" dirty="0" err="1">
                <a:latin typeface="Helvetica" charset="0"/>
              </a:rPr>
              <a:t>x,y</a:t>
            </a:r>
            <a:r>
              <a:rPr lang="mr-IN" b="1" dirty="0">
                <a:latin typeface="Helvetica" charset="0"/>
              </a:rPr>
              <a:t>]</a:t>
            </a:r>
            <a:endParaRPr lang="mr-IN" dirty="0">
              <a:effectLst/>
              <a:latin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15672" y="236052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</a:rPr>
              <a:t>Monochrome image</a:t>
            </a:r>
            <a:endParaRPr lang="en-US">
              <a:effectLst/>
              <a:latin typeface="Helvetic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15" y="613230"/>
            <a:ext cx="2540000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286" y="3933372"/>
            <a:ext cx="2540000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571" y="3933372"/>
            <a:ext cx="2540000" cy="2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856" y="3933372"/>
            <a:ext cx="2540000" cy="254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90551" y="3316908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</a:rPr>
              <a:t>Red </a:t>
            </a:r>
            <a:r>
              <a:rPr lang="en-US" b="1" dirty="0">
                <a:latin typeface="Helvetica" charset="0"/>
              </a:rPr>
              <a:t>R[</a:t>
            </a:r>
            <a:r>
              <a:rPr lang="en-US" b="1" dirty="0" err="1">
                <a:latin typeface="Helvetica" charset="0"/>
              </a:rPr>
              <a:t>x,y</a:t>
            </a:r>
            <a:r>
              <a:rPr lang="en-US" b="1" dirty="0">
                <a:latin typeface="Helvetica" charset="0"/>
              </a:rPr>
              <a:t>] </a:t>
            </a:r>
            <a:r>
              <a:rPr lang="en-US" dirty="0">
                <a:latin typeface="Helvetica" charset="0"/>
              </a:rPr>
              <a:t>Green </a:t>
            </a:r>
            <a:r>
              <a:rPr lang="en-US" b="1" dirty="0">
                <a:latin typeface="Helvetica" charset="0"/>
              </a:rPr>
              <a:t>G[</a:t>
            </a:r>
            <a:r>
              <a:rPr lang="en-US" b="1" dirty="0" err="1">
                <a:latin typeface="Helvetica" charset="0"/>
              </a:rPr>
              <a:t>x,y</a:t>
            </a:r>
            <a:r>
              <a:rPr lang="en-US" b="1" dirty="0">
                <a:latin typeface="Helvetica" charset="0"/>
              </a:rPr>
              <a:t>] </a:t>
            </a:r>
            <a:r>
              <a:rPr lang="en-US" dirty="0">
                <a:latin typeface="Helvetica" charset="0"/>
              </a:rPr>
              <a:t>Blue </a:t>
            </a:r>
            <a:r>
              <a:rPr lang="en-US" b="1" dirty="0">
                <a:latin typeface="Helvetica" charset="0"/>
              </a:rPr>
              <a:t>B[</a:t>
            </a:r>
            <a:r>
              <a:rPr lang="en-US" b="1" dirty="0" err="1">
                <a:latin typeface="Helvetica" charset="0"/>
              </a:rPr>
              <a:t>x,y</a:t>
            </a:r>
            <a:r>
              <a:rPr lang="en-US" b="1" dirty="0">
                <a:latin typeface="Helvetica" charset="0"/>
              </a:rPr>
              <a:t>]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3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94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推荐用书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662339"/>
            <a:ext cx="3647252" cy="4632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62" y="1657676"/>
            <a:ext cx="3572127" cy="46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143000"/>
            <a:ext cx="5257800" cy="2743200"/>
          </a:xfrm>
          <a:prstGeom prst="rect">
            <a:avLst/>
          </a:prstGeom>
        </p:spPr>
      </p:pic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8540750" cy="1143000"/>
          </a:xfrm>
        </p:spPr>
        <p:txBody>
          <a:bodyPr/>
          <a:lstStyle/>
          <a:p>
            <a:r>
              <a:rPr lang="zh-CN" altLang="en-US" sz="3200" dirty="0" smtClean="0"/>
              <a:t>什么是数字图像？</a:t>
            </a:r>
            <a:endParaRPr lang="en-US" altLang="x-none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919" y="2763838"/>
            <a:ext cx="3810000" cy="295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87" y="3886200"/>
            <a:ext cx="49911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4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403350"/>
            <a:ext cx="1374775" cy="1202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1" y="2974288"/>
            <a:ext cx="2028824" cy="1846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243" y="1517650"/>
            <a:ext cx="8008428" cy="4440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8675" y="5200650"/>
            <a:ext cx="90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CMOS</a:t>
            </a:r>
            <a:endParaRPr lang="en-US" dirty="0"/>
          </a:p>
        </p:txBody>
      </p:sp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70545"/>
            <a:ext cx="8540750" cy="1143000"/>
          </a:xfrm>
        </p:spPr>
        <p:txBody>
          <a:bodyPr/>
          <a:lstStyle/>
          <a:p>
            <a:r>
              <a:rPr lang="zh-CN" altLang="en-US" sz="3200" dirty="0" smtClean="0"/>
              <a:t>数字图像生成</a:t>
            </a:r>
            <a:endParaRPr lang="en-US" altLang="x-non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37" y="642045"/>
            <a:ext cx="9982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06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77519" y="5329238"/>
            <a:ext cx="178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mtClean="0"/>
              <a:t>采样和量化</a:t>
            </a:r>
            <a:endParaRPr lang="en-US" dirty="0"/>
          </a:p>
        </p:txBody>
      </p:sp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00113" y="-229046"/>
            <a:ext cx="8540750" cy="1143000"/>
          </a:xfrm>
        </p:spPr>
        <p:txBody>
          <a:bodyPr/>
          <a:lstStyle/>
          <a:p>
            <a:r>
              <a:rPr lang="zh-CN" altLang="en-US" sz="3200" dirty="0" smtClean="0"/>
              <a:t>数字图像生成</a:t>
            </a:r>
            <a:endParaRPr lang="en-US" altLang="x-none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94" y="866220"/>
            <a:ext cx="7422357" cy="43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62062" y="122747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effectLst/>
                <a:latin typeface="Helvetica" charset="0"/>
              </a:rPr>
              <a:t/>
            </a:r>
            <a:br>
              <a:rPr lang="zh-CN" altLang="en-US" dirty="0" smtClean="0">
                <a:effectLst/>
                <a:latin typeface="Helvetica" charset="0"/>
              </a:rPr>
            </a:br>
            <a:endParaRPr lang="zh-CN" altLang="en-US" dirty="0" smtClean="0">
              <a:effectLst/>
              <a:latin typeface="Helvetica" charset="0"/>
            </a:endParaRPr>
          </a:p>
          <a:p>
            <a:pPr>
              <a:buFont typeface="+mj-lt"/>
              <a:buAutoNum type="arabicPeriod"/>
            </a:pPr>
            <a:r>
              <a:rPr lang="zh-CN" altLang="en-US" dirty="0" smtClean="0">
                <a:effectLst/>
                <a:latin typeface="Helvetica" charset="0"/>
              </a:rPr>
              <a:t>数字图像是指由被称作像素的小块区域组成的二维矩阵。将物理图像行列划分后，每个小块区域称为像素（</a:t>
            </a:r>
            <a:r>
              <a:rPr lang="en-US" altLang="zh-CN" dirty="0" smtClean="0">
                <a:effectLst/>
                <a:latin typeface="Times New Roman" charset="0"/>
              </a:rPr>
              <a:t>pixel</a:t>
            </a:r>
            <a:r>
              <a:rPr lang="zh-CN" altLang="en-US" dirty="0" smtClean="0">
                <a:effectLst/>
                <a:latin typeface="Helvetica" charset="0"/>
              </a:rPr>
              <a:t>）。</a:t>
            </a:r>
          </a:p>
          <a:p>
            <a:pPr>
              <a:buFont typeface="+mj-lt"/>
              <a:buAutoNum type="arabicPeriod"/>
            </a:pPr>
            <a:r>
              <a:rPr lang="zh-CN" altLang="en-US" dirty="0" smtClean="0">
                <a:effectLst/>
                <a:latin typeface="Helvetica" charset="0"/>
              </a:rPr>
              <a:t>每个像素包括两个属性：</a:t>
            </a:r>
            <a:r>
              <a:rPr lang="zh-CN" altLang="en-US" dirty="0" smtClean="0">
                <a:solidFill>
                  <a:srgbClr val="FF2600"/>
                </a:solidFill>
                <a:effectLst/>
                <a:latin typeface="Helvetica" charset="0"/>
              </a:rPr>
              <a:t>位置</a:t>
            </a:r>
            <a:r>
              <a:rPr lang="zh-CN" altLang="en-US" dirty="0" smtClean="0">
                <a:effectLst/>
                <a:latin typeface="Helvetica" charset="0"/>
              </a:rPr>
              <a:t>和</a:t>
            </a:r>
            <a:r>
              <a:rPr lang="zh-CN" altLang="en-US" dirty="0" smtClean="0">
                <a:solidFill>
                  <a:srgbClr val="0433FF"/>
                </a:solidFill>
                <a:effectLst/>
                <a:latin typeface="Helvetica" charset="0"/>
              </a:rPr>
              <a:t>亮度</a:t>
            </a:r>
            <a:r>
              <a:rPr lang="zh-CN" altLang="en-US" dirty="0" smtClean="0">
                <a:effectLst/>
                <a:latin typeface="Helvetica" charset="0"/>
              </a:rPr>
              <a:t>（或色彩）</a:t>
            </a:r>
          </a:p>
          <a:p>
            <a:pPr>
              <a:buFont typeface="+mj-lt"/>
              <a:buAutoNum type="arabicPeriod"/>
            </a:pPr>
            <a:r>
              <a:rPr lang="zh-CN" altLang="en-US" dirty="0" smtClean="0">
                <a:effectLst/>
                <a:latin typeface="Helvetica" charset="0"/>
              </a:rPr>
              <a:t/>
            </a:r>
            <a:br>
              <a:rPr lang="zh-CN" altLang="en-US" dirty="0" smtClean="0">
                <a:effectLst/>
                <a:latin typeface="Helvetica" charset="0"/>
              </a:rPr>
            </a:br>
            <a:endParaRPr lang="zh-CN" alt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3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1875" y="1598612"/>
            <a:ext cx="4843463" cy="485775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97002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200"/>
              <a:t>Representing Digital Images</a:t>
            </a:r>
          </a:p>
        </p:txBody>
      </p:sp>
      <p:sp>
        <p:nvSpPr>
          <p:cNvPr id="128006" name="Rectangle 6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>
                <a:effectLst/>
              </a:rPr>
              <a:t>The representation of an M</a:t>
            </a:r>
            <a:r>
              <a:rPr lang="en-US" altLang="x-none">
                <a:effectLst/>
                <a:ea typeface="Tahoma" charset="0"/>
                <a:cs typeface="Tahoma" charset="0"/>
              </a:rPr>
              <a:t>×N numerical array as</a:t>
            </a:r>
          </a:p>
          <a:p>
            <a:endParaRPr lang="en-US" altLang="x-none">
              <a:effectLst/>
              <a:ea typeface="Tahoma" charset="0"/>
              <a:cs typeface="Tahoma" charset="0"/>
            </a:endParaRPr>
          </a:p>
          <a:p>
            <a:pPr>
              <a:buFont typeface="Arial" charset="0"/>
              <a:buNone/>
            </a:pPr>
            <a:r>
              <a:rPr lang="en-US" altLang="x-none">
                <a:ea typeface="Tahoma" charset="0"/>
                <a:cs typeface="Tahoma" charset="0"/>
              </a:rPr>
              <a:t>   </a:t>
            </a:r>
          </a:p>
        </p:txBody>
      </p:sp>
      <p:graphicFrame>
        <p:nvGraphicFramePr>
          <p:cNvPr id="128007" name="Object 7"/>
          <p:cNvGraphicFramePr>
            <a:graphicFrameLocks noChangeAspect="1"/>
          </p:cNvGraphicFramePr>
          <p:nvPr/>
        </p:nvGraphicFramePr>
        <p:xfrm>
          <a:off x="1993900" y="3063876"/>
          <a:ext cx="808355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3" imgW="3543120" imgH="914400" progId="Equation.DSMT4">
                  <p:embed/>
                </p:oleObj>
              </mc:Choice>
              <mc:Fallback>
                <p:oleObj name="Equation" r:id="rId3" imgW="35431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3063876"/>
                        <a:ext cx="8083550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8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357</Words>
  <Application>Microsoft Macintosh PowerPoint</Application>
  <PresentationFormat>Widescreen</PresentationFormat>
  <Paragraphs>73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Calibri</vt:lpstr>
      <vt:lpstr>Calibri Light</vt:lpstr>
      <vt:lpstr>DengXian</vt:lpstr>
      <vt:lpstr>DengXian Light</vt:lpstr>
      <vt:lpstr>Helvetica</vt:lpstr>
      <vt:lpstr>Mangal</vt:lpstr>
      <vt:lpstr>Tahoma</vt:lpstr>
      <vt:lpstr>Times New Roman</vt:lpstr>
      <vt:lpstr>Arial</vt:lpstr>
      <vt:lpstr>Office Theme</vt:lpstr>
      <vt:lpstr>Equation</vt:lpstr>
      <vt:lpstr>Digital Image Processing</vt:lpstr>
      <vt:lpstr>Introduction to the course</vt:lpstr>
      <vt:lpstr>PowerPoint Presentation</vt:lpstr>
      <vt:lpstr>什么是数字图像？</vt:lpstr>
      <vt:lpstr>数字图像生成</vt:lpstr>
      <vt:lpstr>数字图像生成</vt:lpstr>
      <vt:lpstr>PowerPoint Presentation</vt:lpstr>
      <vt:lpstr>PowerPoint Presentation</vt:lpstr>
      <vt:lpstr>Representing Digital Images</vt:lpstr>
      <vt:lpstr>Representing Digital Images</vt:lpstr>
      <vt:lpstr>Representing Digital Images</vt:lpstr>
      <vt:lpstr>Representing Digital Images</vt:lpstr>
      <vt:lpstr>Spatial and Intensity Resolution</vt:lpstr>
      <vt:lpstr>Spatial and Intensity Resolution</vt:lpstr>
      <vt:lpstr>Spatial and Intensity Resolution</vt:lpstr>
      <vt:lpstr>Spatial and Intensity Resolution</vt:lpstr>
      <vt:lpstr>为什么需要数字图像处理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Microsoft Office User</dc:creator>
  <cp:lastModifiedBy>Microsoft Office User</cp:lastModifiedBy>
  <cp:revision>6</cp:revision>
  <dcterms:created xsi:type="dcterms:W3CDTF">2018-07-30T17:12:54Z</dcterms:created>
  <dcterms:modified xsi:type="dcterms:W3CDTF">2018-07-30T18:16:37Z</dcterms:modified>
</cp:coreProperties>
</file>